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handoutMasterIdLst>
    <p:handoutMasterId r:id="rId17"/>
  </p:handoutMasterIdLst>
  <p:sldIdLst>
    <p:sldId id="272" r:id="rId2"/>
    <p:sldId id="392" r:id="rId3"/>
    <p:sldId id="326" r:id="rId4"/>
    <p:sldId id="328" r:id="rId5"/>
    <p:sldId id="329" r:id="rId6"/>
    <p:sldId id="374" r:id="rId7"/>
    <p:sldId id="330" r:id="rId8"/>
    <p:sldId id="381" r:id="rId9"/>
    <p:sldId id="333" r:id="rId10"/>
    <p:sldId id="334" r:id="rId11"/>
    <p:sldId id="335" r:id="rId12"/>
    <p:sldId id="336" r:id="rId13"/>
    <p:sldId id="319" r:id="rId14"/>
    <p:sldId id="3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46" autoAdjust="0"/>
  </p:normalViewPr>
  <p:slideViewPr>
    <p:cSldViewPr snapToGrid="0" snapToObjects="1">
      <p:cViewPr>
        <p:scale>
          <a:sx n="90" d="100"/>
          <a:sy n="90" d="100"/>
        </p:scale>
        <p:origin x="-264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BB786-DCAB-4443-B3EA-B3BB7F6F0E68}" type="doc">
      <dgm:prSet loTypeId="urn:microsoft.com/office/officeart/2005/8/layout/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4CFE42B-37FC-3843-8BE8-78200092F005}">
      <dgm:prSet/>
      <dgm:spPr/>
      <dgm:t>
        <a:bodyPr/>
        <a:lstStyle/>
        <a:p>
          <a:pPr rtl="0"/>
          <a:r>
            <a:rPr lang="de-DE" dirty="0" smtClean="0">
              <a:solidFill>
                <a:schemeClr val="bg2"/>
              </a:solidFill>
            </a:rPr>
            <a:t>Versuche der Budgetstabilisierung</a:t>
          </a:r>
          <a:endParaRPr lang="de-DE" dirty="0">
            <a:solidFill>
              <a:schemeClr val="bg2"/>
            </a:solidFill>
          </a:endParaRPr>
        </a:p>
      </dgm:t>
    </dgm:pt>
    <dgm:pt modelId="{2C7D535D-752F-454F-9460-1703E925EDFD}" type="parTrans" cxnId="{17E2280A-8467-D74B-8D7C-10977D6874CA}">
      <dgm:prSet/>
      <dgm:spPr/>
      <dgm:t>
        <a:bodyPr/>
        <a:lstStyle/>
        <a:p>
          <a:endParaRPr lang="de-DE"/>
        </a:p>
      </dgm:t>
    </dgm:pt>
    <dgm:pt modelId="{A1A765A6-B8F7-774B-BDE9-E64887038CC0}" type="sibTrans" cxnId="{17E2280A-8467-D74B-8D7C-10977D6874CA}">
      <dgm:prSet/>
      <dgm:spPr/>
      <dgm:t>
        <a:bodyPr/>
        <a:lstStyle/>
        <a:p>
          <a:endParaRPr lang="de-DE"/>
        </a:p>
      </dgm:t>
    </dgm:pt>
    <dgm:pt modelId="{F753EDD0-34FF-924D-85DB-0809E43CB2AC}">
      <dgm:prSet/>
      <dgm:spPr/>
      <dgm:t>
        <a:bodyPr/>
        <a:lstStyle/>
        <a:p>
          <a:r>
            <a:rPr lang="de-DE" dirty="0" smtClean="0">
              <a:solidFill>
                <a:srgbClr val="F3F2DC"/>
              </a:solidFill>
            </a:rPr>
            <a:t>Preissenkungen &amp; Direktzahlungen</a:t>
          </a:r>
          <a:endParaRPr lang="de-DE" dirty="0">
            <a:solidFill>
              <a:srgbClr val="F3F2DC"/>
            </a:solidFill>
          </a:endParaRPr>
        </a:p>
      </dgm:t>
    </dgm:pt>
    <dgm:pt modelId="{A8AB16B4-6775-9D45-867E-0F62684428EB}" type="parTrans" cxnId="{2AD68A22-50BF-7741-90C3-6BCB525B504E}">
      <dgm:prSet/>
      <dgm:spPr/>
      <dgm:t>
        <a:bodyPr/>
        <a:lstStyle/>
        <a:p>
          <a:endParaRPr lang="de-DE"/>
        </a:p>
      </dgm:t>
    </dgm:pt>
    <dgm:pt modelId="{C0EEDD12-EF1A-A046-B51D-E3BF33AB2CAE}" type="sibTrans" cxnId="{2AD68A22-50BF-7741-90C3-6BCB525B504E}">
      <dgm:prSet/>
      <dgm:spPr/>
      <dgm:t>
        <a:bodyPr/>
        <a:lstStyle/>
        <a:p>
          <a:endParaRPr lang="de-DE"/>
        </a:p>
      </dgm:t>
    </dgm:pt>
    <dgm:pt modelId="{83BEB9E0-BF61-1749-A75D-1D232E74A302}">
      <dgm:prSet/>
      <dgm:spPr/>
      <dgm:t>
        <a:bodyPr/>
        <a:lstStyle/>
        <a:p>
          <a:r>
            <a:rPr lang="de-DE" dirty="0" smtClean="0">
              <a:solidFill>
                <a:srgbClr val="F3F2DC"/>
              </a:solidFill>
            </a:rPr>
            <a:t>Einführung der zwei Säulen</a:t>
          </a:r>
          <a:endParaRPr lang="de-DE" dirty="0">
            <a:solidFill>
              <a:srgbClr val="F3F2DC"/>
            </a:solidFill>
          </a:endParaRPr>
        </a:p>
      </dgm:t>
    </dgm:pt>
    <dgm:pt modelId="{2DA4A06E-4BBE-BA4A-99C9-E84D9FEA5935}" type="parTrans" cxnId="{A412DE29-35A6-C640-9A71-21D521B3854C}">
      <dgm:prSet/>
      <dgm:spPr/>
      <dgm:t>
        <a:bodyPr/>
        <a:lstStyle/>
        <a:p>
          <a:endParaRPr lang="de-DE"/>
        </a:p>
      </dgm:t>
    </dgm:pt>
    <dgm:pt modelId="{E55772A6-E5FC-5847-AE8C-4E5EA4267124}" type="sibTrans" cxnId="{A412DE29-35A6-C640-9A71-21D521B3854C}">
      <dgm:prSet/>
      <dgm:spPr/>
      <dgm:t>
        <a:bodyPr/>
        <a:lstStyle/>
        <a:p>
          <a:endParaRPr lang="de-DE"/>
        </a:p>
      </dgm:t>
    </dgm:pt>
    <dgm:pt modelId="{13D92A13-5728-8D4E-B821-D887B639C54E}">
      <dgm:prSet/>
      <dgm:spPr/>
      <dgm:t>
        <a:bodyPr/>
        <a:lstStyle/>
        <a:p>
          <a:r>
            <a:rPr lang="de-DE" dirty="0" smtClean="0">
              <a:solidFill>
                <a:srgbClr val="F3F2DC"/>
              </a:solidFill>
            </a:rPr>
            <a:t>Entkopplung &amp; Cross Compliance</a:t>
          </a:r>
          <a:endParaRPr lang="de-DE" dirty="0">
            <a:solidFill>
              <a:srgbClr val="F3F2DC"/>
            </a:solidFill>
          </a:endParaRPr>
        </a:p>
      </dgm:t>
    </dgm:pt>
    <dgm:pt modelId="{5425B6C4-033C-614D-8E82-068A176F146D}" type="parTrans" cxnId="{DDDAD738-78C6-F946-B355-72B09692A319}">
      <dgm:prSet/>
      <dgm:spPr/>
      <dgm:t>
        <a:bodyPr/>
        <a:lstStyle/>
        <a:p>
          <a:endParaRPr lang="de-DE"/>
        </a:p>
      </dgm:t>
    </dgm:pt>
    <dgm:pt modelId="{D8394CBA-32CE-2944-8E2B-EF6AAD9FDEE8}" type="sibTrans" cxnId="{DDDAD738-78C6-F946-B355-72B09692A319}">
      <dgm:prSet/>
      <dgm:spPr/>
      <dgm:t>
        <a:bodyPr/>
        <a:lstStyle/>
        <a:p>
          <a:endParaRPr lang="de-DE"/>
        </a:p>
      </dgm:t>
    </dgm:pt>
    <dgm:pt modelId="{7BCBCFC7-5BD1-124C-9972-4FDE49629350}" type="pres">
      <dgm:prSet presAssocID="{8DCBB786-DCAB-4443-B3EA-B3BB7F6F0E68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A0AF11A-DD0C-1A48-8EFE-3980356227B1}" type="pres">
      <dgm:prSet presAssocID="{F4CFE42B-37FC-3843-8BE8-78200092F005}" presName="node" presStyleLbl="node1" presStyleIdx="0" presStyleCnt="4" custScaleX="162131" custLinFactX="-76999" custLinFactNeighborX="-100000" custLinFactNeighborY="-53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D014CE-8002-054F-A452-7C153D7E6E30}" type="pres">
      <dgm:prSet presAssocID="{A1A765A6-B8F7-774B-BDE9-E64887038CC0}" presName="sibTrans" presStyleLbl="sibTrans2D1" presStyleIdx="0" presStyleCnt="3"/>
      <dgm:spPr/>
      <dgm:t>
        <a:bodyPr/>
        <a:lstStyle/>
        <a:p>
          <a:endParaRPr lang="de-DE"/>
        </a:p>
      </dgm:t>
    </dgm:pt>
    <dgm:pt modelId="{E5C34A11-624A-6A46-8916-AE659559B716}" type="pres">
      <dgm:prSet presAssocID="{A1A765A6-B8F7-774B-BDE9-E64887038CC0}" presName="connectorText" presStyleLbl="sibTrans2D1" presStyleIdx="0" presStyleCnt="3"/>
      <dgm:spPr/>
      <dgm:t>
        <a:bodyPr/>
        <a:lstStyle/>
        <a:p>
          <a:endParaRPr lang="de-DE"/>
        </a:p>
      </dgm:t>
    </dgm:pt>
    <dgm:pt modelId="{5435F2CB-315D-464E-BA1C-EE81245AF8A3}" type="pres">
      <dgm:prSet presAssocID="{F753EDD0-34FF-924D-85DB-0809E43CB2AC}" presName="node" presStyleLbl="node1" presStyleIdx="1" presStyleCnt="4" custScaleX="159626" custLinFactNeighborX="-75388" custLinFactNeighborY="637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70A4202-A41E-4541-B9B1-47EF8BF56C88}" type="pres">
      <dgm:prSet presAssocID="{C0EEDD12-EF1A-A046-B51D-E3BF33AB2CAE}" presName="sibTrans" presStyleLbl="sibTrans2D1" presStyleIdx="1" presStyleCnt="3"/>
      <dgm:spPr/>
      <dgm:t>
        <a:bodyPr/>
        <a:lstStyle/>
        <a:p>
          <a:endParaRPr lang="de-DE"/>
        </a:p>
      </dgm:t>
    </dgm:pt>
    <dgm:pt modelId="{89626B10-AA2F-FC45-85E1-FA2C32CBA30B}" type="pres">
      <dgm:prSet presAssocID="{C0EEDD12-EF1A-A046-B51D-E3BF33AB2CAE}" presName="connectorText" presStyleLbl="sibTrans2D1" presStyleIdx="1" presStyleCnt="3"/>
      <dgm:spPr/>
      <dgm:t>
        <a:bodyPr/>
        <a:lstStyle/>
        <a:p>
          <a:endParaRPr lang="de-DE"/>
        </a:p>
      </dgm:t>
    </dgm:pt>
    <dgm:pt modelId="{0BFFC6EE-35F2-E44B-8466-E89956100A94}" type="pres">
      <dgm:prSet presAssocID="{83BEB9E0-BF61-1749-A75D-1D232E74A302}" presName="node" presStyleLbl="node1" presStyleIdx="2" presStyleCnt="4" custScaleX="158733" custLinFactNeighborX="54268" custLinFactNeighborY="637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5D82269-5B63-DC42-9855-7C81F526B547}" type="pres">
      <dgm:prSet presAssocID="{E55772A6-E5FC-5847-AE8C-4E5EA4267124}" presName="sibTrans" presStyleLbl="sibTrans2D1" presStyleIdx="2" presStyleCnt="3"/>
      <dgm:spPr/>
      <dgm:t>
        <a:bodyPr/>
        <a:lstStyle/>
        <a:p>
          <a:endParaRPr lang="de-DE"/>
        </a:p>
      </dgm:t>
    </dgm:pt>
    <dgm:pt modelId="{0000243F-34D9-CF43-A664-29604A9E08A3}" type="pres">
      <dgm:prSet presAssocID="{E55772A6-E5FC-5847-AE8C-4E5EA4267124}" presName="connectorText" presStyleLbl="sibTrans2D1" presStyleIdx="2" presStyleCnt="3"/>
      <dgm:spPr/>
      <dgm:t>
        <a:bodyPr/>
        <a:lstStyle/>
        <a:p>
          <a:endParaRPr lang="de-DE"/>
        </a:p>
      </dgm:t>
    </dgm:pt>
    <dgm:pt modelId="{A3248E35-57DF-7D4E-B491-096BAEC7B911}" type="pres">
      <dgm:prSet presAssocID="{13D92A13-5728-8D4E-B821-D887B639C54E}" presName="node" presStyleLbl="node1" presStyleIdx="3" presStyleCnt="4" custScaleX="169919" custLinFactX="73105" custLinFactNeighborX="100000" custLinFactNeighborY="53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48FA8D7-89C9-1144-8EE7-FF8004694651}" type="presOf" srcId="{F753EDD0-34FF-924D-85DB-0809E43CB2AC}" destId="{5435F2CB-315D-464E-BA1C-EE81245AF8A3}" srcOrd="0" destOrd="0" presId="urn:microsoft.com/office/officeart/2005/8/layout/process2"/>
    <dgm:cxn modelId="{17E2280A-8467-D74B-8D7C-10977D6874CA}" srcId="{8DCBB786-DCAB-4443-B3EA-B3BB7F6F0E68}" destId="{F4CFE42B-37FC-3843-8BE8-78200092F005}" srcOrd="0" destOrd="0" parTransId="{2C7D535D-752F-454F-9460-1703E925EDFD}" sibTransId="{A1A765A6-B8F7-774B-BDE9-E64887038CC0}"/>
    <dgm:cxn modelId="{66B9CE98-1C40-7E44-8741-99F739605375}" type="presOf" srcId="{A1A765A6-B8F7-774B-BDE9-E64887038CC0}" destId="{E5C34A11-624A-6A46-8916-AE659559B716}" srcOrd="1" destOrd="0" presId="urn:microsoft.com/office/officeart/2005/8/layout/process2"/>
    <dgm:cxn modelId="{74CCBC9A-43CE-FB4B-8A39-74DDF08B94B9}" type="presOf" srcId="{83BEB9E0-BF61-1749-A75D-1D232E74A302}" destId="{0BFFC6EE-35F2-E44B-8466-E89956100A94}" srcOrd="0" destOrd="0" presId="urn:microsoft.com/office/officeart/2005/8/layout/process2"/>
    <dgm:cxn modelId="{AC444965-80CC-C041-8F7A-775C4F9AF86F}" type="presOf" srcId="{C0EEDD12-EF1A-A046-B51D-E3BF33AB2CAE}" destId="{89626B10-AA2F-FC45-85E1-FA2C32CBA30B}" srcOrd="1" destOrd="0" presId="urn:microsoft.com/office/officeart/2005/8/layout/process2"/>
    <dgm:cxn modelId="{762E002D-7220-AC49-92ED-B1E44D7B9185}" type="presOf" srcId="{13D92A13-5728-8D4E-B821-D887B639C54E}" destId="{A3248E35-57DF-7D4E-B491-096BAEC7B911}" srcOrd="0" destOrd="0" presId="urn:microsoft.com/office/officeart/2005/8/layout/process2"/>
    <dgm:cxn modelId="{32B85D55-52C7-8340-A204-7D43B2AD40DA}" type="presOf" srcId="{E55772A6-E5FC-5847-AE8C-4E5EA4267124}" destId="{95D82269-5B63-DC42-9855-7C81F526B547}" srcOrd="0" destOrd="0" presId="urn:microsoft.com/office/officeart/2005/8/layout/process2"/>
    <dgm:cxn modelId="{2AD68A22-50BF-7741-90C3-6BCB525B504E}" srcId="{8DCBB786-DCAB-4443-B3EA-B3BB7F6F0E68}" destId="{F753EDD0-34FF-924D-85DB-0809E43CB2AC}" srcOrd="1" destOrd="0" parTransId="{A8AB16B4-6775-9D45-867E-0F62684428EB}" sibTransId="{C0EEDD12-EF1A-A046-B51D-E3BF33AB2CAE}"/>
    <dgm:cxn modelId="{40FCAFDA-D150-7A42-B356-FA78F906B1A8}" type="presOf" srcId="{8DCBB786-DCAB-4443-B3EA-B3BB7F6F0E68}" destId="{7BCBCFC7-5BD1-124C-9972-4FDE49629350}" srcOrd="0" destOrd="0" presId="urn:microsoft.com/office/officeart/2005/8/layout/process2"/>
    <dgm:cxn modelId="{DDDAD738-78C6-F946-B355-72B09692A319}" srcId="{8DCBB786-DCAB-4443-B3EA-B3BB7F6F0E68}" destId="{13D92A13-5728-8D4E-B821-D887B639C54E}" srcOrd="3" destOrd="0" parTransId="{5425B6C4-033C-614D-8E82-068A176F146D}" sibTransId="{D8394CBA-32CE-2944-8E2B-EF6AAD9FDEE8}"/>
    <dgm:cxn modelId="{1D585C2A-BEF9-924E-AA12-33CCE96584CD}" type="presOf" srcId="{E55772A6-E5FC-5847-AE8C-4E5EA4267124}" destId="{0000243F-34D9-CF43-A664-29604A9E08A3}" srcOrd="1" destOrd="0" presId="urn:microsoft.com/office/officeart/2005/8/layout/process2"/>
    <dgm:cxn modelId="{AE5E4135-A93C-E049-92E8-1D6468D7ABD4}" type="presOf" srcId="{A1A765A6-B8F7-774B-BDE9-E64887038CC0}" destId="{CFD014CE-8002-054F-A452-7C153D7E6E30}" srcOrd="0" destOrd="0" presId="urn:microsoft.com/office/officeart/2005/8/layout/process2"/>
    <dgm:cxn modelId="{A412DE29-35A6-C640-9A71-21D521B3854C}" srcId="{8DCBB786-DCAB-4443-B3EA-B3BB7F6F0E68}" destId="{83BEB9E0-BF61-1749-A75D-1D232E74A302}" srcOrd="2" destOrd="0" parTransId="{2DA4A06E-4BBE-BA4A-99C9-E84D9FEA5935}" sibTransId="{E55772A6-E5FC-5847-AE8C-4E5EA4267124}"/>
    <dgm:cxn modelId="{749B3848-D3BC-1045-8B1D-6F29FB8BEA7D}" type="presOf" srcId="{F4CFE42B-37FC-3843-8BE8-78200092F005}" destId="{2A0AF11A-DD0C-1A48-8EFE-3980356227B1}" srcOrd="0" destOrd="0" presId="urn:microsoft.com/office/officeart/2005/8/layout/process2"/>
    <dgm:cxn modelId="{9281BB4E-36EB-2946-979E-41BF14071B4A}" type="presOf" srcId="{C0EEDD12-EF1A-A046-B51D-E3BF33AB2CAE}" destId="{C70A4202-A41E-4541-B9B1-47EF8BF56C88}" srcOrd="0" destOrd="0" presId="urn:microsoft.com/office/officeart/2005/8/layout/process2"/>
    <dgm:cxn modelId="{0D3FD38C-D925-CD4E-BE7F-0FE0E530C4A8}" type="presParOf" srcId="{7BCBCFC7-5BD1-124C-9972-4FDE49629350}" destId="{2A0AF11A-DD0C-1A48-8EFE-3980356227B1}" srcOrd="0" destOrd="0" presId="urn:microsoft.com/office/officeart/2005/8/layout/process2"/>
    <dgm:cxn modelId="{C2C66562-D878-904C-94C6-BF1CCD4A80CE}" type="presParOf" srcId="{7BCBCFC7-5BD1-124C-9972-4FDE49629350}" destId="{CFD014CE-8002-054F-A452-7C153D7E6E30}" srcOrd="1" destOrd="0" presId="urn:microsoft.com/office/officeart/2005/8/layout/process2"/>
    <dgm:cxn modelId="{AAB7D0A6-432B-C847-BFEA-C88527520812}" type="presParOf" srcId="{CFD014CE-8002-054F-A452-7C153D7E6E30}" destId="{E5C34A11-624A-6A46-8916-AE659559B716}" srcOrd="0" destOrd="0" presId="urn:microsoft.com/office/officeart/2005/8/layout/process2"/>
    <dgm:cxn modelId="{D909DA3C-8865-0F4A-B319-2363756F5650}" type="presParOf" srcId="{7BCBCFC7-5BD1-124C-9972-4FDE49629350}" destId="{5435F2CB-315D-464E-BA1C-EE81245AF8A3}" srcOrd="2" destOrd="0" presId="urn:microsoft.com/office/officeart/2005/8/layout/process2"/>
    <dgm:cxn modelId="{0AF4542A-C0E5-0040-9F9A-7568C4EBA7D5}" type="presParOf" srcId="{7BCBCFC7-5BD1-124C-9972-4FDE49629350}" destId="{C70A4202-A41E-4541-B9B1-47EF8BF56C88}" srcOrd="3" destOrd="0" presId="urn:microsoft.com/office/officeart/2005/8/layout/process2"/>
    <dgm:cxn modelId="{E22041EE-E456-AC40-9FA6-68FB80C71A21}" type="presParOf" srcId="{C70A4202-A41E-4541-B9B1-47EF8BF56C88}" destId="{89626B10-AA2F-FC45-85E1-FA2C32CBA30B}" srcOrd="0" destOrd="0" presId="urn:microsoft.com/office/officeart/2005/8/layout/process2"/>
    <dgm:cxn modelId="{52B82AA4-7DF5-1549-A7F5-9A10BA81A81C}" type="presParOf" srcId="{7BCBCFC7-5BD1-124C-9972-4FDE49629350}" destId="{0BFFC6EE-35F2-E44B-8466-E89956100A94}" srcOrd="4" destOrd="0" presId="urn:microsoft.com/office/officeart/2005/8/layout/process2"/>
    <dgm:cxn modelId="{EA150177-B7E3-E54A-82E4-777112769A3F}" type="presParOf" srcId="{7BCBCFC7-5BD1-124C-9972-4FDE49629350}" destId="{95D82269-5B63-DC42-9855-7C81F526B547}" srcOrd="5" destOrd="0" presId="urn:microsoft.com/office/officeart/2005/8/layout/process2"/>
    <dgm:cxn modelId="{01DAC182-4FBE-D24D-8871-1D1BEDB5A3E6}" type="presParOf" srcId="{95D82269-5B63-DC42-9855-7C81F526B547}" destId="{0000243F-34D9-CF43-A664-29604A9E08A3}" srcOrd="0" destOrd="0" presId="urn:microsoft.com/office/officeart/2005/8/layout/process2"/>
    <dgm:cxn modelId="{F17F3A06-8015-6841-AEF9-5E16C7459B74}" type="presParOf" srcId="{7BCBCFC7-5BD1-124C-9972-4FDE49629350}" destId="{A3248E35-57DF-7D4E-B491-096BAEC7B911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AF11A-DD0C-1A48-8EFE-3980356227B1}">
      <dsp:nvSpPr>
        <dsp:cNvPr id="0" name=""/>
        <dsp:cNvSpPr/>
      </dsp:nvSpPr>
      <dsp:spPr>
        <a:xfrm>
          <a:off x="0" y="0"/>
          <a:ext cx="2585154" cy="885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chemeClr val="bg2"/>
              </a:solidFill>
            </a:rPr>
            <a:t>Versuche der Budgetstabilisierung</a:t>
          </a:r>
          <a:endParaRPr lang="de-DE" sz="1800" kern="1200" dirty="0">
            <a:solidFill>
              <a:schemeClr val="bg2"/>
            </a:solidFill>
          </a:endParaRPr>
        </a:p>
      </dsp:txBody>
      <dsp:txXfrm>
        <a:off x="25945" y="25945"/>
        <a:ext cx="2533264" cy="833935"/>
      </dsp:txXfrm>
    </dsp:sp>
    <dsp:sp modelId="{CFD014CE-8002-054F-A452-7C153D7E6E30}">
      <dsp:nvSpPr>
        <dsp:cNvPr id="0" name=""/>
        <dsp:cNvSpPr/>
      </dsp:nvSpPr>
      <dsp:spPr>
        <a:xfrm rot="2399820">
          <a:off x="1826398" y="923272"/>
          <a:ext cx="552529" cy="398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1840385" y="964564"/>
        <a:ext cx="432943" cy="239173"/>
      </dsp:txXfrm>
    </dsp:sp>
    <dsp:sp modelId="{5435F2CB-315D-464E-BA1C-EE81245AF8A3}">
      <dsp:nvSpPr>
        <dsp:cNvPr id="0" name=""/>
        <dsp:cNvSpPr/>
      </dsp:nvSpPr>
      <dsp:spPr>
        <a:xfrm>
          <a:off x="1640143" y="1359341"/>
          <a:ext cx="2545212" cy="885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F3F2DC"/>
              </a:solidFill>
            </a:rPr>
            <a:t>Preissenkungen &amp; Direktzahlungen</a:t>
          </a:r>
          <a:endParaRPr lang="de-DE" sz="1800" kern="1200" dirty="0">
            <a:solidFill>
              <a:srgbClr val="F3F2DC"/>
            </a:solidFill>
          </a:endParaRPr>
        </a:p>
      </dsp:txBody>
      <dsp:txXfrm>
        <a:off x="1666088" y="1385286"/>
        <a:ext cx="2493322" cy="833935"/>
      </dsp:txXfrm>
    </dsp:sp>
    <dsp:sp modelId="{C70A4202-A41E-4541-B9B1-47EF8BF56C88}">
      <dsp:nvSpPr>
        <dsp:cNvPr id="0" name=""/>
        <dsp:cNvSpPr/>
      </dsp:nvSpPr>
      <dsp:spPr>
        <a:xfrm rot="1963796">
          <a:off x="3639230" y="2267311"/>
          <a:ext cx="614382" cy="398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3648723" y="2314706"/>
        <a:ext cx="494796" cy="239173"/>
      </dsp:txXfrm>
    </dsp:sp>
    <dsp:sp modelId="{0BFFC6EE-35F2-E44B-8466-E89956100A94}">
      <dsp:nvSpPr>
        <dsp:cNvPr id="0" name=""/>
        <dsp:cNvSpPr/>
      </dsp:nvSpPr>
      <dsp:spPr>
        <a:xfrm>
          <a:off x="3714608" y="2688078"/>
          <a:ext cx="2530973" cy="885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F3F2DC"/>
              </a:solidFill>
            </a:rPr>
            <a:t>Einführung der zwei Säulen</a:t>
          </a:r>
          <a:endParaRPr lang="de-DE" sz="1800" kern="1200" dirty="0">
            <a:solidFill>
              <a:srgbClr val="F3F2DC"/>
            </a:solidFill>
          </a:endParaRPr>
        </a:p>
      </dsp:txBody>
      <dsp:txXfrm>
        <a:off x="3740553" y="2714023"/>
        <a:ext cx="2479083" cy="833935"/>
      </dsp:txXfrm>
    </dsp:sp>
    <dsp:sp modelId="{95D82269-5B63-DC42-9855-7C81F526B547}">
      <dsp:nvSpPr>
        <dsp:cNvPr id="0" name=""/>
        <dsp:cNvSpPr/>
      </dsp:nvSpPr>
      <dsp:spPr>
        <a:xfrm rot="2070752">
          <a:off x="5651472" y="3583128"/>
          <a:ext cx="552084" cy="398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tint val="6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5661995" y="3628974"/>
        <a:ext cx="432498" cy="239173"/>
      </dsp:txXfrm>
    </dsp:sp>
    <dsp:sp modelId="{A3248E35-57DF-7D4E-B491-096BAEC7B911}">
      <dsp:nvSpPr>
        <dsp:cNvPr id="0" name=""/>
        <dsp:cNvSpPr/>
      </dsp:nvSpPr>
      <dsp:spPr>
        <a:xfrm>
          <a:off x="5520266" y="3990975"/>
          <a:ext cx="2709332" cy="885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F3F2DC"/>
              </a:solidFill>
            </a:rPr>
            <a:t>Entkopplung &amp; Cross Compliance</a:t>
          </a:r>
          <a:endParaRPr lang="de-DE" sz="1800" kern="1200" dirty="0">
            <a:solidFill>
              <a:srgbClr val="F3F2DC"/>
            </a:solidFill>
          </a:endParaRPr>
        </a:p>
      </dsp:txBody>
      <dsp:txXfrm>
        <a:off x="5546211" y="4016920"/>
        <a:ext cx="2657442" cy="833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681F6-2A49-0042-922A-71DC167D8C8A}" type="datetimeFigureOut">
              <a:rPr lang="de-DE" smtClean="0"/>
              <a:t>02.02.18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62766-FEF4-CA4C-ABF4-C793553FB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04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6E056-66C0-F443-B924-08EAC965C904}" type="datetimeFigureOut">
              <a:rPr lang="de-DE" smtClean="0"/>
              <a:t>02.02.18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B1E6A-2F00-EC42-9FC8-F51BE4E38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2730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109C-BB94-E240-97F5-1B563BEBD48A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39DDE-E7F9-8741-B596-12F183B69DDC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2E17-6C1E-6641-B6D4-A0B674EFB23F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4823-D1B3-3443-BD32-AAF3F66C16C6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B57F-82E8-2F4D-861C-10A675AECC7F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925D8-1782-8740-9912-8833CA28ED8E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77A9-B741-A845-B652-DC6F8C02DCCA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AA5B-7F35-E148-A404-6BC07A5F5EC0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BE46-D708-A341-846B-C5F0E33F5F54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88E9-A32F-6E46-825C-9E812C68D911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AB0C-9538-B24A-8CB7-0BC0A44F2095}" type="datetime2">
              <a:rPr lang="de-DE" smtClean="0"/>
              <a:t>Freitag, 2. Februar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F89C78-3D0C-154B-ABE3-3D048E3C0507}" type="datetime2">
              <a:rPr lang="de-DE" smtClean="0"/>
              <a:t>Freitag, 2. Februar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://www.abc.net.au/news/2009-09-17/belgian-farmers-dump-three-million-litres-of-milk/1431802" TargetMode="External"/><Relationship Id="rId6" Type="http://schemas.openxmlformats.org/officeDocument/2006/relationships/hyperlink" Target="http://www.fwi.co.uk/business/better-checks-on-cap-subsidies-needed-says-eu-watchdog.htm" TargetMode="External"/><Relationship Id="rId7" Type="http://schemas.openxmlformats.org/officeDocument/2006/relationships/hyperlink" Target="https://www.schweizerbauer.ch/landtechnik/firmen--personen/neue-technologien-fuer-landwirtschaft-20538.html" TargetMode="External"/><Relationship Id="rId8" Type="http://schemas.openxmlformats.org/officeDocument/2006/relationships/hyperlink" Target="https://www.berlin.de/sen/verbraucherschutz/aufgaben/gesundheitlicher-verbraucherschutz/ueberwachung-von-lebensmitteln-und-produkten/" TargetMode="External"/><Relationship Id="rId9" Type="http://schemas.openxmlformats.org/officeDocument/2006/relationships/hyperlink" Target="http://www.liz-online.de/meldungen/meldung/datum/2014/10/01/greening-in-die-anbauplanung-optimal-integrieren.html?Jahr=2014&amp;cHash=382a819a078d14d6ccd651706d2d0df8" TargetMode="External"/><Relationship Id="rId10" Type="http://schemas.openxmlformats.org/officeDocument/2006/relationships/hyperlink" Target="https://schrotundkorn.de/news/lesen/201207m01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9" Type="http://schemas.openxmlformats.org/officeDocument/2006/relationships/image" Target="../media/image9.jpeg"/><Relationship Id="rId10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jpg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i="1" dirty="0" smtClean="0">
                <a:cs typeface="SeroOT"/>
              </a:rPr>
              <a:t>Die Gemeinsame Agrarpolitik (GAP)</a:t>
            </a:r>
            <a:endParaRPr lang="de-DE" i="1" dirty="0">
              <a:cs typeface="SeroO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cs typeface="SeroOT-Bold"/>
              </a:rPr>
              <a:t>Ziele, Stationen und Kritik</a:t>
            </a:r>
            <a:endParaRPr lang="de-DE" dirty="0">
              <a:cs typeface="SeroOT-Bold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85800" y="505003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Mitfinanziert von:                                                                Entwickelt von:				            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-1" y="1"/>
            <a:ext cx="9144001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5509847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feld 11"/>
          <p:cNvSpPr txBox="1"/>
          <p:nvPr/>
        </p:nvSpPr>
        <p:spPr>
          <a:xfrm>
            <a:off x="1957099" y="5516361"/>
            <a:ext cx="1651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900" dirty="0" smtClean="0">
              <a:solidFill>
                <a:schemeClr val="accent4"/>
              </a:solidFill>
            </a:endParaRPr>
          </a:p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</a:t>
            </a:r>
          </a:p>
          <a:p>
            <a:r>
              <a:rPr lang="de-DE" sz="900" baseline="0" dirty="0" smtClean="0">
                <a:solidFill>
                  <a:schemeClr val="accent4"/>
                </a:solidFill>
              </a:rPr>
              <a:t>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3" name="Bild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506" y="5381717"/>
            <a:ext cx="1760894" cy="866132"/>
          </a:xfrm>
          <a:prstGeom prst="rect">
            <a:avLst/>
          </a:prstGeom>
        </p:spPr>
      </p:pic>
      <p:pic>
        <p:nvPicPr>
          <p:cNvPr id="14" name="Bild 1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608576" y="5740529"/>
            <a:ext cx="2523634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6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i="1" dirty="0" smtClean="0">
                <a:cs typeface="SeroOT-Bold"/>
              </a:rPr>
              <a:t>Kritik: Direktzahlungen und </a:t>
            </a:r>
            <a:r>
              <a:rPr lang="de-DE" sz="3200" i="1" dirty="0" err="1" smtClean="0">
                <a:cs typeface="SeroOT-Bold"/>
              </a:rPr>
              <a:t>Greening</a:t>
            </a:r>
            <a:endParaRPr lang="de-DE" sz="3200" i="1" dirty="0">
              <a:latin typeface="SeroOT-Bold"/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>
              <a:latin typeface="+mj-lt"/>
              <a:cs typeface="SeroOT"/>
            </a:endParaRPr>
          </a:p>
          <a:p>
            <a:r>
              <a:rPr lang="de-DE" dirty="0" smtClean="0">
                <a:latin typeface="+mj-lt"/>
                <a:cs typeface="SeroOT"/>
              </a:rPr>
              <a:t>Direktzahlungen</a:t>
            </a:r>
          </a:p>
          <a:p>
            <a:pPr lvl="1"/>
            <a:r>
              <a:rPr lang="de-DE" dirty="0" smtClean="0">
                <a:latin typeface="+mj-lt"/>
                <a:cs typeface="SeroOT"/>
              </a:rPr>
              <a:t>Vom Kompensationsmittel zur Dauerlösung?!</a:t>
            </a:r>
          </a:p>
          <a:p>
            <a:pPr marL="0" indent="0" algn="r">
              <a:buNone/>
            </a:pPr>
            <a:r>
              <a:rPr lang="de-DE" sz="1400" dirty="0" smtClean="0">
                <a:latin typeface="+mj-lt"/>
                <a:cs typeface="SeroOT"/>
              </a:rPr>
              <a:t>(</a:t>
            </a:r>
            <a:r>
              <a:rPr lang="de-DE" sz="1400" dirty="0" err="1" smtClean="0">
                <a:latin typeface="+mj-lt"/>
                <a:cs typeface="SeroOT"/>
              </a:rPr>
              <a:t>Tangermann</a:t>
            </a:r>
            <a:r>
              <a:rPr lang="de-DE" sz="1400" dirty="0" smtClean="0">
                <a:latin typeface="+mj-lt"/>
                <a:cs typeface="SeroOT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+mj-lt"/>
              <a:cs typeface="SeroOT"/>
            </a:endParaRPr>
          </a:p>
          <a:p>
            <a:r>
              <a:rPr lang="de-DE" dirty="0" err="1" smtClean="0">
                <a:latin typeface="+mj-lt"/>
                <a:cs typeface="SeroOT"/>
              </a:rPr>
              <a:t>Greening</a:t>
            </a:r>
            <a:endParaRPr lang="de-DE" dirty="0" smtClean="0">
              <a:latin typeface="+mj-lt"/>
              <a:cs typeface="SeroOT"/>
            </a:endParaRPr>
          </a:p>
          <a:p>
            <a:pPr lvl="1"/>
            <a:r>
              <a:rPr lang="de-DE" dirty="0" smtClean="0">
                <a:latin typeface="+mj-lt"/>
                <a:cs typeface="SeroOT"/>
              </a:rPr>
              <a:t>„Besser als nichts“ </a:t>
            </a:r>
          </a:p>
          <a:p>
            <a:pPr lvl="1"/>
            <a:r>
              <a:rPr lang="de-DE" dirty="0" smtClean="0">
                <a:latin typeface="+mj-lt"/>
                <a:cs typeface="SeroOT"/>
              </a:rPr>
              <a:t> Mitnahme</a:t>
            </a:r>
            <a:r>
              <a:rPr lang="de-DE" dirty="0" smtClean="0">
                <a:latin typeface="+mj-lt"/>
                <a:cs typeface="SeroOT"/>
              </a:rPr>
              <a:t>-Effekte </a:t>
            </a:r>
          </a:p>
          <a:p>
            <a:pPr lvl="1"/>
            <a:r>
              <a:rPr lang="de-DE" dirty="0" smtClean="0">
                <a:latin typeface="+mj-lt"/>
                <a:cs typeface="SeroOT"/>
              </a:rPr>
              <a:t>„Bürokratiemonster“</a:t>
            </a:r>
          </a:p>
          <a:p>
            <a:pPr lvl="1"/>
            <a:endParaRPr lang="de-DE" dirty="0">
              <a:latin typeface="+mj-lt"/>
              <a:cs typeface="SeroOT"/>
            </a:endParaRPr>
          </a:p>
          <a:p>
            <a:pPr marL="0" indent="0">
              <a:buNone/>
            </a:pPr>
            <a:endParaRPr lang="de-DE" dirty="0" smtClean="0">
              <a:latin typeface="+mj-lt"/>
              <a:cs typeface="SeroOT"/>
              <a:sym typeface="Wingdings"/>
            </a:endParaRPr>
          </a:p>
          <a:p>
            <a:pPr marL="0" indent="0">
              <a:buNone/>
            </a:pPr>
            <a:r>
              <a:rPr lang="de-DE" dirty="0" smtClean="0">
                <a:latin typeface="+mj-lt"/>
                <a:cs typeface="SeroOT"/>
                <a:sym typeface="Wingdings"/>
              </a:rPr>
              <a:t> </a:t>
            </a:r>
            <a:r>
              <a:rPr lang="de-DE" dirty="0" smtClean="0">
                <a:latin typeface="+mj-lt"/>
                <a:cs typeface="SeroOT"/>
              </a:rPr>
              <a:t>Stabilisierung der Politik 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7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i="1" dirty="0" smtClean="0">
                <a:cs typeface="SeroOT-Bold"/>
              </a:rPr>
              <a:t>Wer profitiert? Landbesitzer oder Pächter? </a:t>
            </a:r>
            <a:endParaRPr lang="de-DE" sz="3200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>
              <a:cs typeface="SeroOT"/>
            </a:endParaRPr>
          </a:p>
          <a:p>
            <a:r>
              <a:rPr lang="de-DE" dirty="0" smtClean="0">
                <a:cs typeface="SeroOT"/>
              </a:rPr>
              <a:t>Kaum Restriktionen auf dem Pachtmarkt</a:t>
            </a:r>
          </a:p>
          <a:p>
            <a:endParaRPr lang="de-DE" dirty="0">
              <a:cs typeface="SeroOT"/>
            </a:endParaRPr>
          </a:p>
          <a:p>
            <a:r>
              <a:rPr lang="de-DE" dirty="0" smtClean="0">
                <a:cs typeface="SeroOT"/>
              </a:rPr>
              <a:t>Pachtfläche &amp; Pachtpreise sind gestiegen</a:t>
            </a:r>
          </a:p>
          <a:p>
            <a:endParaRPr lang="de-DE" dirty="0">
              <a:cs typeface="SeroOT"/>
            </a:endParaRPr>
          </a:p>
          <a:p>
            <a:r>
              <a:rPr lang="de-DE" dirty="0">
                <a:cs typeface="SeroOT"/>
              </a:rPr>
              <a:t>Mechanismen zur Auszahlung wurden nicht geändert </a:t>
            </a:r>
          </a:p>
          <a:p>
            <a:endParaRPr lang="de-DE" dirty="0" smtClean="0">
              <a:cs typeface="SeroOT"/>
            </a:endParaRPr>
          </a:p>
          <a:p>
            <a:r>
              <a:rPr lang="de-DE" dirty="0" smtClean="0">
                <a:cs typeface="SeroOT"/>
              </a:rPr>
              <a:t>Verschiedene Studien legen nahe, dass Landbesitzer*-innen stärker profitieren. </a:t>
            </a:r>
            <a:endParaRPr lang="de-DE" dirty="0">
              <a:cs typeface="SeroOT"/>
            </a:endParaRPr>
          </a:p>
          <a:p>
            <a:pPr marL="0" indent="0">
              <a:buNone/>
            </a:pPr>
            <a:endParaRPr lang="de-DE" dirty="0" smtClean="0">
              <a:cs typeface="SeroOT"/>
            </a:endParaRPr>
          </a:p>
          <a:p>
            <a:pPr marL="0" indent="0" algn="r">
              <a:buNone/>
            </a:pPr>
            <a:r>
              <a:rPr lang="de-DE" sz="1400" dirty="0" smtClean="0"/>
              <a:t>(</a:t>
            </a:r>
            <a:r>
              <a:rPr lang="de-DE" sz="1400" dirty="0" err="1" smtClean="0"/>
              <a:t>Feichtinger</a:t>
            </a:r>
            <a:r>
              <a:rPr lang="de-DE" sz="1400" dirty="0"/>
              <a:t>, </a:t>
            </a:r>
            <a:r>
              <a:rPr lang="de-DE" sz="1400" dirty="0" err="1"/>
              <a:t>Salhofer</a:t>
            </a:r>
            <a:r>
              <a:rPr lang="de-DE" sz="1400" dirty="0"/>
              <a:t>, </a:t>
            </a:r>
            <a:r>
              <a:rPr lang="de-DE" sz="1400" dirty="0" err="1"/>
              <a:t>Sinabell</a:t>
            </a:r>
            <a:r>
              <a:rPr lang="de-DE" sz="1400" dirty="0"/>
              <a:t>, </a:t>
            </a:r>
            <a:r>
              <a:rPr lang="de-DE" sz="1400" dirty="0" smtClean="0"/>
              <a:t>Thompson)</a:t>
            </a:r>
            <a:endParaRPr lang="de-DE" sz="1400" dirty="0" smtClean="0">
              <a:cs typeface="SeroOT"/>
            </a:endParaRPr>
          </a:p>
          <a:p>
            <a:endParaRPr lang="de-DE" dirty="0">
              <a:latin typeface="SeroOT"/>
              <a:cs typeface="SeroOT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88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Fragen zur GAP?</a:t>
            </a:r>
            <a:endParaRPr lang="de-DE" i="1" dirty="0">
              <a:cs typeface="SeroOT-Bold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10" name="Bild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feld 10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2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3" name="Bild 12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669681" y="1612387"/>
            <a:ext cx="6022267" cy="913211"/>
          </a:xfrm>
          <a:prstGeom prst="rect">
            <a:avLst/>
          </a:prstGeom>
          <a:solidFill>
            <a:srgbClr val="D2533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Datenträger mit direktem Zugriff 4"/>
          <p:cNvSpPr/>
          <p:nvPr/>
        </p:nvSpPr>
        <p:spPr>
          <a:xfrm rot="16200000">
            <a:off x="1873293" y="2728813"/>
            <a:ext cx="2711094" cy="2903960"/>
          </a:xfrm>
          <a:prstGeom prst="flowChartMagneticDrum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Datenträger mit direktem Zugriff 13"/>
          <p:cNvSpPr/>
          <p:nvPr/>
        </p:nvSpPr>
        <p:spPr>
          <a:xfrm rot="16200000">
            <a:off x="5174687" y="3275952"/>
            <a:ext cx="2711094" cy="1809683"/>
          </a:xfrm>
          <a:prstGeom prst="flowChartMagneticDrum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776859" y="5750374"/>
            <a:ext cx="2903961" cy="64633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5625392" y="5750374"/>
            <a:ext cx="1809684" cy="64633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1669681" y="1612387"/>
            <a:ext cx="60222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chemeClr val="accent4"/>
                </a:solidFill>
              </a:rPr>
              <a:t>Gemeinsame Agrarpolitik</a:t>
            </a:r>
            <a:endParaRPr lang="de-DE" sz="3200" dirty="0">
              <a:solidFill>
                <a:schemeClr val="accent4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776859" y="3724188"/>
            <a:ext cx="290396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 smtClean="0">
                <a:solidFill>
                  <a:srgbClr val="4C5A6A"/>
                </a:solidFill>
              </a:rPr>
              <a:t>Erste Säule</a:t>
            </a:r>
          </a:p>
          <a:p>
            <a:endParaRPr lang="de-DE" dirty="0" smtClean="0"/>
          </a:p>
          <a:p>
            <a:pPr algn="ctr"/>
            <a:r>
              <a:rPr lang="de-DE" dirty="0" smtClean="0">
                <a:solidFill>
                  <a:srgbClr val="4C5A6A"/>
                </a:solidFill>
              </a:rPr>
              <a:t>Direktzahlungen</a:t>
            </a:r>
          </a:p>
          <a:p>
            <a:pPr algn="ctr"/>
            <a:r>
              <a:rPr lang="de-DE" dirty="0" smtClean="0">
                <a:solidFill>
                  <a:srgbClr val="4C5A6A"/>
                </a:solidFill>
              </a:rPr>
              <a:t>Preisstützungen</a:t>
            </a:r>
            <a:endParaRPr lang="de-DE" dirty="0">
              <a:solidFill>
                <a:srgbClr val="4C5A6A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625392" y="3724188"/>
            <a:ext cx="18096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 smtClean="0">
                <a:solidFill>
                  <a:srgbClr val="4C5A6A"/>
                </a:solidFill>
              </a:rPr>
              <a:t>Zweite Säule</a:t>
            </a:r>
          </a:p>
          <a:p>
            <a:pPr algn="ctr"/>
            <a:endParaRPr lang="de-DE" dirty="0">
              <a:solidFill>
                <a:srgbClr val="4C5A6A"/>
              </a:solidFill>
            </a:endParaRPr>
          </a:p>
          <a:p>
            <a:pPr algn="ctr"/>
            <a:r>
              <a:rPr lang="de-DE" dirty="0" smtClean="0">
                <a:solidFill>
                  <a:srgbClr val="4C5A6A"/>
                </a:solidFill>
              </a:rPr>
              <a:t>Förderung der Entwicklung des ländlichen Raumes</a:t>
            </a:r>
            <a:endParaRPr lang="de-DE" dirty="0">
              <a:solidFill>
                <a:srgbClr val="4C5A6A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776859" y="5750374"/>
            <a:ext cx="290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4C5A6A"/>
                </a:solidFill>
              </a:rPr>
              <a:t>100% EU-finanziert</a:t>
            </a:r>
            <a:endParaRPr lang="de-DE" dirty="0">
              <a:solidFill>
                <a:srgbClr val="4C5A6A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625392" y="5750374"/>
            <a:ext cx="180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4C5A6A"/>
                </a:solidFill>
              </a:rPr>
              <a:t>national </a:t>
            </a:r>
            <a:r>
              <a:rPr lang="de-DE" dirty="0" err="1" smtClean="0">
                <a:solidFill>
                  <a:srgbClr val="4C5A6A"/>
                </a:solidFill>
              </a:rPr>
              <a:t>kofinanziert</a:t>
            </a:r>
            <a:endParaRPr lang="de-DE" dirty="0">
              <a:solidFill>
                <a:srgbClr val="4C5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Literatur-Auswahl</a:t>
            </a:r>
            <a:endParaRPr lang="de-DE" i="1" dirty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8" name="Bild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feld 8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0" name="Bild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1" name="Bild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Gemeinsame Agrarpolitik</a:t>
            </a:r>
          </a:p>
          <a:p>
            <a:r>
              <a:rPr lang="de-DE" dirty="0"/>
              <a:t>Matthews, Alan: </a:t>
            </a:r>
            <a:r>
              <a:rPr lang="de-DE" dirty="0" err="1"/>
              <a:t>Europe’s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integration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lessons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third</a:t>
            </a:r>
            <a:r>
              <a:rPr lang="de-DE" dirty="0"/>
              <a:t> countries in: Schmid, Erwin &amp; Vogel, Stefan (</a:t>
            </a:r>
            <a:r>
              <a:rPr lang="de-DE" dirty="0" err="1"/>
              <a:t>Hg</a:t>
            </a:r>
            <a:r>
              <a:rPr lang="de-DE" dirty="0"/>
              <a:t>.): The Common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21st Century. Europäische Agrarpolitik im 21. Jahrhundert, Wien 2014</a:t>
            </a:r>
            <a:r>
              <a:rPr lang="de-DE" dirty="0" smtClean="0"/>
              <a:t>, </a:t>
            </a:r>
            <a:r>
              <a:rPr lang="de-DE" dirty="0"/>
              <a:t>S. 1-18.</a:t>
            </a:r>
          </a:p>
          <a:p>
            <a:r>
              <a:rPr lang="de-DE" dirty="0" err="1"/>
              <a:t>Feichtinger</a:t>
            </a:r>
            <a:r>
              <a:rPr lang="de-DE" dirty="0"/>
              <a:t>, </a:t>
            </a:r>
            <a:r>
              <a:rPr lang="de-DE" dirty="0" err="1"/>
              <a:t>Salhofer</a:t>
            </a:r>
            <a:r>
              <a:rPr lang="de-DE" dirty="0"/>
              <a:t>, </a:t>
            </a:r>
            <a:r>
              <a:rPr lang="de-DE" dirty="0" err="1"/>
              <a:t>Sinabell</a:t>
            </a:r>
            <a:r>
              <a:rPr lang="de-DE" dirty="0"/>
              <a:t>, Thompson: „This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land</a:t>
            </a:r>
            <a:r>
              <a:rPr lang="de-DE" dirty="0"/>
              <a:t>,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land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land</a:t>
            </a:r>
            <a:r>
              <a:rPr lang="de-DE" dirty="0"/>
              <a:t>“ – Who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subsidies</a:t>
            </a:r>
            <a:r>
              <a:rPr lang="de-DE" dirty="0"/>
              <a:t>? in: ebd., S. 67-82.</a:t>
            </a:r>
          </a:p>
          <a:p>
            <a:r>
              <a:rPr lang="de-DE" dirty="0" err="1" smtClean="0"/>
              <a:t>Tangermann</a:t>
            </a:r>
            <a:r>
              <a:rPr lang="de-DE" dirty="0"/>
              <a:t>, Stefan: Direktzahlungen: Ein bleibender Bestandteil der EU-Agrarpolitik</a:t>
            </a:r>
            <a:r>
              <a:rPr lang="de-DE" dirty="0" smtClean="0"/>
              <a:t>? in: ebd., S. 19-42.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0867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Bildquellen</a:t>
            </a:r>
            <a:endParaRPr lang="de-DE" i="1" dirty="0"/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8" name="Bild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feld 8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0" name="Bild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1" name="Bild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lvl="0"/>
            <a:r>
              <a:rPr lang="de-DE" u="sng" dirty="0">
                <a:hlinkClick r:id="rId5"/>
              </a:rPr>
              <a:t>http://www.abc.net.au/news/2009-09-17/belgian-farmers-dump-three-million-litres-of-milk/1431802</a:t>
            </a:r>
            <a:endParaRPr lang="de-DE" dirty="0"/>
          </a:p>
          <a:p>
            <a:pPr lvl="0"/>
            <a:r>
              <a:rPr lang="de-DE" u="sng" dirty="0">
                <a:hlinkClick r:id="rId6"/>
              </a:rPr>
              <a:t>http://www.fwi.co.uk/business/better-checks-on-cap-subsidies-needed-says-eu-watchdog.htm</a:t>
            </a:r>
            <a:endParaRPr lang="de-DE" dirty="0"/>
          </a:p>
          <a:p>
            <a:pPr lvl="0"/>
            <a:r>
              <a:rPr lang="de-DE" u="sng" dirty="0">
                <a:hlinkClick r:id="rId7"/>
              </a:rPr>
              <a:t>https://www.schweizerbauer.ch/landtechnik/firmen--personen/neue-technologien-fuer-landwirtschaft-20538.html</a:t>
            </a:r>
            <a:endParaRPr lang="de-DE" dirty="0"/>
          </a:p>
          <a:p>
            <a:pPr lvl="0"/>
            <a:r>
              <a:rPr lang="de-DE" u="sng" dirty="0">
                <a:hlinkClick r:id="rId8"/>
              </a:rPr>
              <a:t>https://www.berlin.de/sen/verbraucherschutz/aufgaben/gesundheitlicher-verbraucherschutz/ueberwachung-von-lebensmitteln-und-produkten/</a:t>
            </a:r>
            <a:endParaRPr lang="de-DE" dirty="0"/>
          </a:p>
          <a:p>
            <a:pPr lvl="0"/>
            <a:r>
              <a:rPr lang="de-DE" u="sng" dirty="0">
                <a:hlinkClick r:id="rId9"/>
              </a:rPr>
              <a:t>http://www.liz-online.de/meldungen/meldung/datum/2014/10/01/greening-in-die-anbauplanung-optimal-integrieren.html?Jahr=2014&amp;cHash=382a819a078d14d6ccd651706d2d0df8</a:t>
            </a:r>
            <a:endParaRPr lang="de-DE" dirty="0"/>
          </a:p>
          <a:p>
            <a:pPr lvl="0"/>
            <a:r>
              <a:rPr lang="de-DE" u="sng" dirty="0">
                <a:hlinkClick r:id="rId10"/>
              </a:rPr>
              <a:t>https://schrotundkorn.de/news/lesen/201207m01.html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812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i="1" dirty="0" smtClean="0">
                <a:cs typeface="SeroOT-Bold"/>
              </a:rPr>
              <a:t>Die GAP in Bildern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Was haben die Bilder mit der GAP zu tun? 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pic>
        <p:nvPicPr>
          <p:cNvPr id="13" name="Bild 12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7" b="5902"/>
          <a:stretch/>
        </p:blipFill>
        <p:spPr bwMode="auto">
          <a:xfrm>
            <a:off x="599231" y="2474407"/>
            <a:ext cx="2627630" cy="1708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Bild 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3493"/>
          <a:stretch/>
        </p:blipFill>
        <p:spPr bwMode="auto">
          <a:xfrm>
            <a:off x="3359793" y="2473137"/>
            <a:ext cx="2627630" cy="1708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Bild 14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062"/>
          <a:stretch/>
        </p:blipFill>
        <p:spPr bwMode="auto">
          <a:xfrm>
            <a:off x="6056630" y="4717062"/>
            <a:ext cx="2630170" cy="17094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Bild 15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0" t="-1" r="18581" b="1756"/>
          <a:stretch/>
        </p:blipFill>
        <p:spPr bwMode="auto">
          <a:xfrm>
            <a:off x="6060440" y="2473137"/>
            <a:ext cx="2626360" cy="17094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Bild 17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1" r="12367" b="5494"/>
          <a:stretch/>
        </p:blipFill>
        <p:spPr bwMode="auto">
          <a:xfrm>
            <a:off x="599231" y="4717697"/>
            <a:ext cx="2627630" cy="1708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Bild 19"/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89"/>
          <a:stretch/>
        </p:blipFill>
        <p:spPr bwMode="auto">
          <a:xfrm>
            <a:off x="3364873" y="4717062"/>
            <a:ext cx="2622550" cy="17094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841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Inhalt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cs typeface="SeroOT"/>
              </a:rPr>
              <a:t>Ziele der GAP</a:t>
            </a:r>
          </a:p>
          <a:p>
            <a:pPr lvl="1"/>
            <a:r>
              <a:rPr lang="de-DE" dirty="0" smtClean="0">
                <a:cs typeface="SeroOT"/>
              </a:rPr>
              <a:t>seit 1957</a:t>
            </a:r>
          </a:p>
          <a:p>
            <a:pPr lvl="1"/>
            <a:r>
              <a:rPr lang="de-DE" dirty="0" smtClean="0">
                <a:cs typeface="SeroOT"/>
              </a:rPr>
              <a:t>Ergänzung der Ziele seit 2003</a:t>
            </a:r>
          </a:p>
          <a:p>
            <a:pPr marL="182880" lvl="1"/>
            <a:r>
              <a:rPr lang="de-DE" sz="2400" dirty="0" smtClean="0">
                <a:cs typeface="SeroOT"/>
              </a:rPr>
              <a:t>Die GAP </a:t>
            </a:r>
            <a:r>
              <a:rPr lang="de-DE" sz="2400" dirty="0">
                <a:cs typeface="SeroOT"/>
              </a:rPr>
              <a:t>und Europäische Integration </a:t>
            </a:r>
          </a:p>
          <a:p>
            <a:r>
              <a:rPr lang="de-DE" dirty="0" smtClean="0">
                <a:cs typeface="SeroOT"/>
              </a:rPr>
              <a:t>Stationen der GAP </a:t>
            </a:r>
          </a:p>
          <a:p>
            <a:pPr lvl="1"/>
            <a:r>
              <a:rPr lang="de-DE" dirty="0" smtClean="0">
                <a:cs typeface="SeroOT"/>
              </a:rPr>
              <a:t>Anfänge der GAP</a:t>
            </a:r>
          </a:p>
          <a:p>
            <a:pPr lvl="1"/>
            <a:r>
              <a:rPr lang="de-DE" dirty="0" smtClean="0">
                <a:cs typeface="SeroOT"/>
              </a:rPr>
              <a:t>Erste Reformschritte</a:t>
            </a:r>
          </a:p>
          <a:p>
            <a:pPr lvl="1"/>
            <a:r>
              <a:rPr lang="de-DE" dirty="0" smtClean="0">
                <a:cs typeface="SeroOT"/>
              </a:rPr>
              <a:t>Reform 2014-2020</a:t>
            </a:r>
          </a:p>
          <a:p>
            <a:r>
              <a:rPr lang="de-DE" dirty="0" smtClean="0">
                <a:cs typeface="SeroOT"/>
              </a:rPr>
              <a:t>Kritik an der aktuellen GAP</a:t>
            </a:r>
          </a:p>
          <a:p>
            <a:pPr lvl="1"/>
            <a:r>
              <a:rPr lang="de-DE" dirty="0" smtClean="0">
                <a:cs typeface="SeroOT"/>
              </a:rPr>
              <a:t>Direktzahlungen und </a:t>
            </a:r>
            <a:r>
              <a:rPr lang="de-DE" dirty="0" err="1" smtClean="0">
                <a:cs typeface="SeroOT"/>
              </a:rPr>
              <a:t>Greening</a:t>
            </a:r>
            <a:endParaRPr lang="de-DE" dirty="0" smtClean="0">
              <a:cs typeface="SeroOT"/>
            </a:endParaRPr>
          </a:p>
          <a:p>
            <a:pPr lvl="1"/>
            <a:r>
              <a:rPr lang="de-DE" dirty="0" smtClean="0">
                <a:cs typeface="SeroOT"/>
              </a:rPr>
              <a:t>Wer profitiert? </a:t>
            </a:r>
            <a:r>
              <a:rPr lang="de-DE" dirty="0">
                <a:cs typeface="SeroOT"/>
              </a:rPr>
              <a:t>Landbesitzer*innen oder Pächter*innen? </a:t>
            </a:r>
          </a:p>
          <a:p>
            <a:pPr lvl="1"/>
            <a:endParaRPr lang="de-DE" dirty="0">
              <a:cs typeface="SeroOT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34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Ziele der GAP seit 1957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Steigerung der Produktivität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Löhne für Landwirt*innen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Stabilisierung der Märkte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Sicherstellung der Versorgung</a:t>
            </a:r>
          </a:p>
          <a:p>
            <a:pPr marL="457200" indent="-457200">
              <a:buFont typeface="+mj-lt"/>
              <a:buAutoNum type="arabicPeriod"/>
            </a:pPr>
            <a:endParaRPr lang="de-DE" dirty="0" smtClean="0">
              <a:cs typeface="SeroOT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dirty="0" smtClean="0">
                <a:cs typeface="SeroOT"/>
              </a:rPr>
              <a:t>Angemessene Preise für Verbraucher*innen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4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SeroOT-Bold"/>
                <a:cs typeface="SeroOT-Bold"/>
              </a:rPr>
              <a:t>Ergänzung der Ziele seit 2003</a:t>
            </a:r>
            <a:endParaRPr lang="de-DE" i="1" dirty="0">
              <a:latin typeface="SeroOT-Bold"/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Steigerung der Wettbewerbsfähigkeit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Umweltschutz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Förderung des ländlichen Raumes und der Diversität 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2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i="1" dirty="0" smtClean="0">
                <a:cs typeface="SeroOT-Bold"/>
              </a:rPr>
              <a:t>Die GAP und Europäische Integration </a:t>
            </a:r>
            <a:endParaRPr lang="de-DE" sz="3200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cs typeface="SeroOT"/>
              </a:rPr>
              <a:t>Treiber oder Bremse der Europäischen Integration?</a:t>
            </a:r>
          </a:p>
          <a:p>
            <a:endParaRPr lang="de-DE" dirty="0" smtClean="0">
              <a:cs typeface="SeroOT"/>
            </a:endParaRPr>
          </a:p>
          <a:p>
            <a:pPr lvl="1">
              <a:buFont typeface="Lucida Grande"/>
              <a:buChar char="+"/>
            </a:pPr>
            <a:r>
              <a:rPr lang="de-DE" dirty="0" smtClean="0">
                <a:cs typeface="SeroOT"/>
              </a:rPr>
              <a:t>Integration </a:t>
            </a:r>
            <a:r>
              <a:rPr lang="de-DE" dirty="0" smtClean="0">
                <a:cs typeface="SeroOT"/>
              </a:rPr>
              <a:t>der verschiedenen Agrarmärkte in einen gemeinsamen Markt</a:t>
            </a:r>
          </a:p>
          <a:p>
            <a:pPr lvl="1">
              <a:buFont typeface="Lucida Grande"/>
              <a:buChar char="+"/>
            </a:pPr>
            <a:r>
              <a:rPr lang="de-DE" dirty="0" smtClean="0">
                <a:cs typeface="SeroOT"/>
              </a:rPr>
              <a:t>Förderung der Währungsunion</a:t>
            </a:r>
          </a:p>
          <a:p>
            <a:pPr lvl="1">
              <a:buFont typeface="Lucida Grande"/>
              <a:buChar char="+"/>
            </a:pPr>
            <a:r>
              <a:rPr lang="de-DE" dirty="0" smtClean="0">
                <a:cs typeface="SeroOT"/>
              </a:rPr>
              <a:t>Abbau von Zöllen und Handelsbarrieren </a:t>
            </a:r>
          </a:p>
          <a:p>
            <a:pPr lvl="1">
              <a:buFont typeface="Lucida Grande"/>
              <a:buChar char="+"/>
            </a:pPr>
            <a:r>
              <a:rPr lang="de-DE" dirty="0" smtClean="0">
                <a:cs typeface="SeroOT"/>
              </a:rPr>
              <a:t>Flexibilität der Maßnahmen</a:t>
            </a:r>
          </a:p>
          <a:p>
            <a:pPr lvl="1">
              <a:buFont typeface="Lucida Grande"/>
              <a:buChar char="+"/>
            </a:pPr>
            <a:r>
              <a:rPr lang="de-DE" dirty="0" smtClean="0">
                <a:cs typeface="SeroOT"/>
              </a:rPr>
              <a:t>Integration neuer EU-Mitglieder</a:t>
            </a:r>
          </a:p>
          <a:p>
            <a:pPr lvl="1"/>
            <a:endParaRPr lang="de-DE" dirty="0" smtClean="0">
              <a:cs typeface="SeroOT"/>
            </a:endParaRPr>
          </a:p>
          <a:p>
            <a:pPr lvl="1">
              <a:buFont typeface="Symbol" charset="2"/>
              <a:buChar char="-"/>
            </a:pPr>
            <a:r>
              <a:rPr lang="de-DE" dirty="0" smtClean="0">
                <a:cs typeface="SeroOT"/>
              </a:rPr>
              <a:t>Nettozahler- und Budget-Problem</a:t>
            </a:r>
          </a:p>
          <a:p>
            <a:pPr lvl="1">
              <a:buFont typeface="Symbol" charset="2"/>
              <a:buChar char="-"/>
            </a:pPr>
            <a:r>
              <a:rPr lang="de-DE" dirty="0" smtClean="0">
                <a:cs typeface="SeroOT"/>
              </a:rPr>
              <a:t>Imageproblem der „Butterberge“</a:t>
            </a:r>
          </a:p>
          <a:p>
            <a:pPr lvl="1"/>
            <a:endParaRPr lang="de-DE" dirty="0" smtClean="0">
              <a:cs typeface="SeroOT"/>
            </a:endParaRPr>
          </a:p>
          <a:p>
            <a:endParaRPr lang="de-DE" dirty="0">
              <a:cs typeface="SeroOT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8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Anfänge der GAP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Römische Verträge, 1957: 5 Ziele der GAP</a:t>
            </a:r>
          </a:p>
          <a:p>
            <a:endParaRPr lang="de-DE" dirty="0" smtClean="0"/>
          </a:p>
          <a:p>
            <a:r>
              <a:rPr lang="de-DE" dirty="0" err="1" smtClean="0"/>
              <a:t>Stresa</a:t>
            </a:r>
            <a:r>
              <a:rPr lang="de-DE" dirty="0" smtClean="0"/>
              <a:t>-Konferenz, 1958: 3 fundamentale Prinzipien </a:t>
            </a:r>
          </a:p>
          <a:p>
            <a:pPr lvl="1"/>
            <a:r>
              <a:rPr lang="de-DE" dirty="0" smtClean="0"/>
              <a:t>Markteinheit</a:t>
            </a:r>
          </a:p>
          <a:p>
            <a:pPr lvl="1"/>
            <a:r>
              <a:rPr lang="de-DE" dirty="0" smtClean="0"/>
              <a:t>Gemeinschaftspräferenz</a:t>
            </a:r>
          </a:p>
          <a:p>
            <a:pPr lvl="1"/>
            <a:r>
              <a:rPr lang="de-DE" dirty="0" smtClean="0"/>
              <a:t>Finanzielle Solidarität </a:t>
            </a:r>
          </a:p>
          <a:p>
            <a:endParaRPr lang="de-DE" dirty="0" smtClean="0"/>
          </a:p>
          <a:p>
            <a:r>
              <a:rPr lang="de-DE" dirty="0" smtClean="0"/>
              <a:t>1962: Festlegung der Preise über Weltmarktniveau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ym typeface="Wingdings"/>
              </a:rPr>
              <a:t> </a:t>
            </a:r>
            <a:r>
              <a:rPr lang="de-DE" dirty="0" smtClean="0"/>
              <a:t>Zwiespältige Auswirkungen der Preispolitik 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5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Erste Reformschritte</a:t>
            </a:r>
            <a:endParaRPr lang="de-DE" i="1" dirty="0">
              <a:cs typeface="SeroOT-Bold"/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977948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57200" y="2356556"/>
            <a:ext cx="869244" cy="606777"/>
          </a:xfrm>
          <a:prstGeom prst="ellipse">
            <a:avLst/>
          </a:prstGeom>
          <a:solidFill>
            <a:srgbClr val="F3F2D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3F2DC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57200" y="2469444"/>
            <a:ext cx="86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1"/>
                </a:solidFill>
              </a:rPr>
              <a:t>80er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984235" y="3677356"/>
            <a:ext cx="869244" cy="606777"/>
          </a:xfrm>
          <a:prstGeom prst="ellipse">
            <a:avLst/>
          </a:prstGeom>
          <a:solidFill>
            <a:srgbClr val="F3F2D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3F2DC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984235" y="3790244"/>
            <a:ext cx="86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93A299"/>
                </a:solidFill>
              </a:rPr>
              <a:t>92</a:t>
            </a:r>
            <a:endParaRPr lang="de-DE" dirty="0">
              <a:solidFill>
                <a:srgbClr val="93A299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066822" y="5034845"/>
            <a:ext cx="869244" cy="606777"/>
          </a:xfrm>
          <a:prstGeom prst="ellipse">
            <a:avLst/>
          </a:prstGeom>
          <a:solidFill>
            <a:srgbClr val="F3F2D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3F2DC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066822" y="5147733"/>
            <a:ext cx="86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93A299"/>
                </a:solidFill>
              </a:rPr>
              <a:t>99</a:t>
            </a:r>
            <a:endParaRPr lang="de-DE" dirty="0">
              <a:solidFill>
                <a:srgbClr val="93A299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60156" y="6179446"/>
            <a:ext cx="869244" cy="606777"/>
          </a:xfrm>
          <a:prstGeom prst="ellipse">
            <a:avLst/>
          </a:prstGeom>
          <a:solidFill>
            <a:srgbClr val="F3F2D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3F2DC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760156" y="6292334"/>
            <a:ext cx="869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93A299"/>
                </a:solidFill>
              </a:rPr>
              <a:t>00er</a:t>
            </a:r>
            <a:endParaRPr lang="de-DE" dirty="0">
              <a:solidFill>
                <a:srgbClr val="93A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286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cs typeface="SeroOT-Bold"/>
              </a:rPr>
              <a:t>Reform 2014-2020</a:t>
            </a:r>
            <a:endParaRPr lang="de-DE" i="1" dirty="0">
              <a:cs typeface="SeroOT-Bold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>
              <a:cs typeface="SeroOT"/>
            </a:endParaRPr>
          </a:p>
          <a:p>
            <a:r>
              <a:rPr lang="de-DE" dirty="0" err="1" smtClean="0">
                <a:cs typeface="SeroOT"/>
              </a:rPr>
              <a:t>Greening</a:t>
            </a:r>
            <a:r>
              <a:rPr lang="de-DE" dirty="0" smtClean="0">
                <a:cs typeface="SeroOT"/>
              </a:rPr>
              <a:t> (30% der Direktzahlungen</a:t>
            </a:r>
            <a:r>
              <a:rPr lang="de-DE" dirty="0" smtClean="0">
                <a:cs typeface="SeroOT"/>
              </a:rPr>
              <a:t>)</a:t>
            </a:r>
          </a:p>
          <a:p>
            <a:pPr marL="0" indent="0">
              <a:buNone/>
            </a:pPr>
            <a:endParaRPr lang="de-DE" dirty="0">
              <a:cs typeface="SeroOT"/>
            </a:endParaRPr>
          </a:p>
          <a:p>
            <a:pPr lvl="1"/>
            <a:r>
              <a:rPr lang="de-DE" dirty="0" smtClean="0">
                <a:cs typeface="SeroOT"/>
              </a:rPr>
              <a:t>3 Pflanzenarten</a:t>
            </a:r>
          </a:p>
          <a:p>
            <a:pPr lvl="1"/>
            <a:endParaRPr lang="de-DE" dirty="0">
              <a:cs typeface="SeroOT"/>
            </a:endParaRPr>
          </a:p>
          <a:p>
            <a:pPr lvl="1"/>
            <a:r>
              <a:rPr lang="de-DE" dirty="0">
                <a:cs typeface="SeroOT"/>
              </a:rPr>
              <a:t>5% Limit zur Umwidmung von Grünland zu Ackerland </a:t>
            </a:r>
            <a:endParaRPr lang="de-DE" dirty="0" smtClean="0">
              <a:cs typeface="SeroOT"/>
            </a:endParaRPr>
          </a:p>
          <a:p>
            <a:pPr lvl="1"/>
            <a:endParaRPr lang="de-DE" dirty="0">
              <a:cs typeface="SeroOT"/>
            </a:endParaRPr>
          </a:p>
          <a:p>
            <a:pPr lvl="1"/>
            <a:r>
              <a:rPr lang="de-DE" dirty="0">
                <a:cs typeface="SeroOT"/>
              </a:rPr>
              <a:t>5% „ökologische Vorrangfläche</a:t>
            </a:r>
            <a:r>
              <a:rPr lang="de-DE" dirty="0" smtClean="0">
                <a:cs typeface="SeroOT"/>
              </a:rPr>
              <a:t>“</a:t>
            </a:r>
          </a:p>
          <a:p>
            <a:pPr lvl="1"/>
            <a:endParaRPr lang="de-DE" dirty="0" smtClean="0">
              <a:cs typeface="SeroOT"/>
            </a:endParaRPr>
          </a:p>
          <a:p>
            <a:pPr lvl="1"/>
            <a:endParaRPr lang="de-DE" dirty="0">
              <a:cs typeface="SeroOT"/>
            </a:endParaRPr>
          </a:p>
          <a:p>
            <a:pPr marL="0" indent="0">
              <a:buNone/>
            </a:pPr>
            <a:endParaRPr lang="de-DE" dirty="0">
              <a:latin typeface="SeroOT"/>
              <a:cs typeface="SeroOT"/>
            </a:endParaRPr>
          </a:p>
          <a:p>
            <a:endParaRPr lang="de-DE" dirty="0">
              <a:latin typeface="SeroOT"/>
              <a:cs typeface="SeroOT"/>
            </a:endParaRPr>
          </a:p>
          <a:p>
            <a:endParaRPr lang="de-DE" dirty="0">
              <a:latin typeface="SeroOT"/>
              <a:cs typeface="SeroOT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1"/>
            <a:ext cx="9144000" cy="7030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9" name="Bild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02002" cy="7030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202002" y="71735"/>
            <a:ext cx="16514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chemeClr val="accent4"/>
                </a:solidFill>
              </a:rPr>
              <a:t>Von der Europäischen</a:t>
            </a:r>
            <a:r>
              <a:rPr lang="de-DE" sz="900" baseline="0" dirty="0" smtClean="0">
                <a:solidFill>
                  <a:schemeClr val="accent4"/>
                </a:solidFill>
              </a:rPr>
              <a:t> Kommission mitfinanzierte Maßnahme</a:t>
            </a:r>
            <a:endParaRPr lang="de-DE" sz="900" dirty="0">
              <a:solidFill>
                <a:schemeClr val="accent4"/>
              </a:solidFill>
            </a:endParaRP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4878" y="0"/>
            <a:ext cx="1569122" cy="771805"/>
          </a:xfrm>
          <a:prstGeom prst="rect">
            <a:avLst/>
          </a:prstGeom>
        </p:spPr>
      </p:pic>
      <p:pic>
        <p:nvPicPr>
          <p:cNvPr id="12" name="Bild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9953" y="241800"/>
            <a:ext cx="2638800" cy="2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8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i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Klarheit.thmx</Template>
  <TotalTime>0</TotalTime>
  <Words>718</Words>
  <Application>Microsoft Macintosh PowerPoint</Application>
  <PresentationFormat>Bildschirmpräsentation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Klarheit</vt:lpstr>
      <vt:lpstr>Die Gemeinsame Agrarpolitik (GAP)</vt:lpstr>
      <vt:lpstr>Die GAP in Bildern</vt:lpstr>
      <vt:lpstr>Inhalt</vt:lpstr>
      <vt:lpstr>Ziele der GAP seit 1957</vt:lpstr>
      <vt:lpstr>Ergänzung der Ziele seit 2003</vt:lpstr>
      <vt:lpstr>Die GAP und Europäische Integration </vt:lpstr>
      <vt:lpstr>Anfänge der GAP</vt:lpstr>
      <vt:lpstr>Erste Reformschritte</vt:lpstr>
      <vt:lpstr>Reform 2014-2020</vt:lpstr>
      <vt:lpstr>Kritik: Direktzahlungen und Greening</vt:lpstr>
      <vt:lpstr>Wer profitiert? Landbesitzer oder Pächter? </vt:lpstr>
      <vt:lpstr>Fragen zur GAP?</vt:lpstr>
      <vt:lpstr>Literatur-Auswahl</vt:lpstr>
      <vt:lpstr>Bildquellen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Gemeinsame Agrarpolitik</dc:title>
  <dc:creator>Lena Grimm</dc:creator>
  <cp:lastModifiedBy>Eurosoc Digital</cp:lastModifiedBy>
  <cp:revision>170</cp:revision>
  <cp:lastPrinted>2017-01-13T15:30:01Z</cp:lastPrinted>
  <dcterms:created xsi:type="dcterms:W3CDTF">2016-12-15T10:56:16Z</dcterms:created>
  <dcterms:modified xsi:type="dcterms:W3CDTF">2018-02-02T12:30:32Z</dcterms:modified>
</cp:coreProperties>
</file>